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C853"/>
    <a:srgbClr val="97CE70"/>
    <a:srgbClr val="5C96E0"/>
    <a:srgbClr val="6D7CD7"/>
    <a:srgbClr val="29C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3" autoAdjust="0"/>
    <p:restoredTop sz="86526" autoAdjust="0"/>
  </p:normalViewPr>
  <p:slideViewPr>
    <p:cSldViewPr snapToGrid="0">
      <p:cViewPr varScale="1">
        <p:scale>
          <a:sx n="92" d="100"/>
          <a:sy n="92" d="100"/>
        </p:scale>
        <p:origin x="2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862" b="0" i="0" u="none" strike="noStrike" baseline="0" dirty="0">
                <a:effectLst/>
              </a:rPr>
              <a:t>Популярные слова для «Вакансии»</a:t>
            </a:r>
            <a:endParaRPr lang="ru-RU" dirty="0"/>
          </a:p>
        </c:rich>
      </c:tx>
      <c:layout>
        <c:manualLayout>
          <c:xMode val="edge"/>
          <c:yMode val="edge"/>
          <c:x val="0.1489286609958509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Лист1!$A$2:$A$7</c:f>
              <c:strCache>
                <c:ptCount val="6"/>
                <c:pt idx="0">
                  <c:v>Инженер</c:v>
                </c:pt>
                <c:pt idx="1">
                  <c:v>Офицер</c:v>
                </c:pt>
                <c:pt idx="2">
                  <c:v>Информационный</c:v>
                </c:pt>
                <c:pt idx="3">
                  <c:v>Безопасность</c:v>
                </c:pt>
                <c:pt idx="4">
                  <c:v>SMM</c:v>
                </c:pt>
                <c:pt idx="5">
                  <c:v>Instagramm</c:v>
                </c:pt>
              </c:strCache>
            </c:str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7.3</c:v>
                </c:pt>
                <c:pt idx="1">
                  <c:v>6.1</c:v>
                </c:pt>
                <c:pt idx="2">
                  <c:v>5.9</c:v>
                </c:pt>
                <c:pt idx="3">
                  <c:v>5.5</c:v>
                </c:pt>
                <c:pt idx="4">
                  <c:v>5.3</c:v>
                </c:pt>
                <c:pt idx="5">
                  <c:v>5.0999999999999996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12-43E0-922C-2E83581BE2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37354608"/>
        <c:axId val="437355920"/>
      </c:barChart>
      <c:catAx>
        <c:axId val="437354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7355920"/>
        <c:crosses val="autoZero"/>
        <c:auto val="1"/>
        <c:lblAlgn val="ctr"/>
        <c:lblOffset val="100"/>
        <c:noMultiLvlLbl val="0"/>
      </c:catAx>
      <c:valAx>
        <c:axId val="43735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735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dirty="0"/>
              <a:t>Популярные</a:t>
            </a:r>
            <a:r>
              <a:rPr lang="ru-RU" baseline="0" dirty="0"/>
              <a:t> слова «Ч</a:t>
            </a:r>
            <a:r>
              <a:rPr lang="ru-RU" dirty="0"/>
              <a:t>итательский дневник»</a:t>
            </a:r>
          </a:p>
        </c:rich>
      </c:tx>
      <c:layout>
        <c:manualLayout>
          <c:xMode val="edge"/>
          <c:yMode val="edge"/>
          <c:x val="0.1641194651594506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Столбец3</c:v>
                </c:pt>
              </c:strCache>
            </c:strRef>
          </c:tx>
          <c:spPr>
            <a:solidFill>
              <a:srgbClr val="E1C853"/>
            </a:solidFill>
            <a:ln>
              <a:noFill/>
            </a:ln>
            <a:effectLst/>
          </c:spPr>
          <c:invertIfNegative val="0"/>
          <c:cat>
            <c:strRef>
              <c:f>Лист1!$A$2:$A$9</c:f>
              <c:strCache>
                <c:ptCount val="8"/>
                <c:pt idx="0">
                  <c:v>Dev Ops</c:v>
                </c:pt>
                <c:pt idx="1">
                  <c:v>Дайджест</c:v>
                </c:pt>
                <c:pt idx="2">
                  <c:v>Информационная</c:v>
                </c:pt>
                <c:pt idx="3">
                  <c:v>Безопасность</c:v>
                </c:pt>
                <c:pt idx="4">
                  <c:v>Антивирус</c:v>
                </c:pt>
                <c:pt idx="5">
                  <c:v>Утечка</c:v>
                </c:pt>
                <c:pt idx="6">
                  <c:v>Физики</c:v>
                </c:pt>
                <c:pt idx="7">
                  <c:v>Windows</c:v>
                </c:pt>
              </c:strCache>
            </c:strRef>
          </c:cat>
          <c:val>
            <c:numRef>
              <c:f>Лист1!$B$2:$B$9</c:f>
              <c:numCache>
                <c:formatCode>General</c:formatCode>
                <c:ptCount val="8"/>
                <c:pt idx="0">
                  <c:v>8</c:v>
                </c:pt>
                <c:pt idx="1">
                  <c:v>7.8</c:v>
                </c:pt>
                <c:pt idx="2">
                  <c:v>7.8</c:v>
                </c:pt>
                <c:pt idx="3">
                  <c:v>7.8</c:v>
                </c:pt>
                <c:pt idx="4">
                  <c:v>7.6</c:v>
                </c:pt>
                <c:pt idx="5">
                  <c:v>7.5</c:v>
                </c:pt>
                <c:pt idx="6">
                  <c:v>6.9</c:v>
                </c:pt>
                <c:pt idx="7">
                  <c:v>3.1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DB-48C3-B435-93DF31A372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37354608"/>
        <c:axId val="437355920"/>
      </c:barChart>
      <c:catAx>
        <c:axId val="437354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7355920"/>
        <c:crosses val="autoZero"/>
        <c:auto val="1"/>
        <c:lblAlgn val="ctr"/>
        <c:lblOffset val="100"/>
        <c:noMultiLvlLbl val="0"/>
      </c:catAx>
      <c:valAx>
        <c:axId val="43735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3735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E6242B-8881-4683-95B6-69D473172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D6494D5-B932-4C44-AC53-07E8B9DC1F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D0B30D-C417-4AF9-B592-3CA430A87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E530AC-B738-4261-9F65-AB63C16FB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D8463A-0393-4C5F-B967-C52CA355D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11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287847-A856-43F8-9481-DC7BD198B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13B8A4B-9008-4B01-838B-A6D9F32AE2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6E8A42-FA6A-457E-9C3F-3F730201B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F077BD-FD8E-4FDB-B1EF-F55DE2E6C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C2B8EE-835A-4015-8E2D-5DFDAC657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3833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1B15232-367D-4527-B374-FD486D6D1D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08D088B-3BFD-4C75-9D42-050066902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42A439-8201-4C46-9E39-33B39B088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EF96D4-3BB3-4956-AB20-49DCCACBE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9B430A-B62F-4CE0-8368-AF602844E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8664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6A39F3-5C14-4C2C-A34B-03C6E148A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BF1987-02A7-4EF5-9124-03D10CBF8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5BB271-1E0C-407C-80F8-A95D87213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63BA55-D776-4F64-BDA8-39E42C3E4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315D14-24D5-44F0-978F-7C13ED76E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642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F9572F-93F4-4153-80B9-3590909E1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2E0527F-1080-43F1-A8FC-F82A16FC4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5FD70E-2E2C-4B61-BC3C-4DFAFDFF0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5E2B680-6445-475D-B89B-EE502A352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945C34-D0CA-41BC-BCF8-97F4A2F1E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8232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1E70F6-426B-4232-B381-E91279C0D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C2B705-4450-4A25-8E01-CAB5C4B0AB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9A310B-9B75-4EFA-91BD-72209C7B6E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5C19E9E-80A5-4EC4-AC36-D93FDE099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9EBD960-FB28-4EEC-8287-5DCD6F753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E7E9F6F-19CE-4A32-B680-C2C238CE7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12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68F886-CDFF-422B-A00A-E88D76EB4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C146A7-396C-4FCA-9D21-BCAD775C7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73DDE7C-5F5B-4600-A248-F96E6938C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062A6DB-940F-4E1E-8780-E685828B80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0BB3503-2717-4831-BADA-DC6FF1B49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8B413A6-AB5A-463D-8116-5C63E81DC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74095E6-0DD5-465E-B2AE-6A2B1C1A3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4F91856-7DCE-491A-9E5A-6982AF95E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980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C35A3E-64E9-40E3-A6C8-E8C791F87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D05739C-03CD-4A42-B074-C95D617AA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765AF2-B0BE-43BC-B1A7-5790D8982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0AB7EB-D9F8-44D3-A3CE-CD30FCB08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7787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72A401E-EA2F-4EE1-A25C-929D3B73A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136B6D-DFAC-4108-A070-C466AE8A4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9219711-4509-4348-94E5-AFE494057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206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1EB758-A557-420B-B536-5D7EDAA3C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5E9EB2-5660-4BCC-99A6-BBD722A45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7C7F3F6-E320-40F5-988F-D373D7B3D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1DBE65-C0DE-40F4-8A9F-78661BC9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949C849-6333-4956-8B3F-BF32EAB79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31B3BC1-DB53-4FA4-8F84-6E26C53F1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5332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8C6F97-0F06-4E23-B081-0E1DA09EC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208DDB9-BB4F-4B11-830C-E25F82F7D6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08293A4-F195-44F5-AD38-7C91BEDE8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E0F2C7-50E9-4F8B-8A39-5ECB4B25C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72BFB1F-4ACA-4AB5-951F-08C2B844D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C6E80-8573-41F1-A2EE-90CDA2BA0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0565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C5D2D3-82E9-4D9A-98CE-FE9DC62D8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889FA1-CA64-4E0E-A3DB-15E2E474F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64E415-F5EC-4D43-B2E6-EFE3B00C47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EF804-E5BD-4B56-BBFA-D6FFD15058A2}" type="datetimeFigureOut">
              <a:rPr lang="ru-RU" smtClean="0"/>
              <a:t>чт 11.11.21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49ECDE-29B6-4239-95B4-196A06BAF0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E2AE91-3E40-462B-8B60-7677255FE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BEE17-356A-49D9-B6AD-2BC38732BC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564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9FD6BEA-FE3E-43C6-8C7B-4A8AF39F6B58}"/>
              </a:ext>
            </a:extLst>
          </p:cNvPr>
          <p:cNvSpPr/>
          <p:nvPr/>
        </p:nvSpPr>
        <p:spPr>
          <a:xfrm>
            <a:off x="2672080" y="1696720"/>
            <a:ext cx="6126480" cy="2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/>
          </a:p>
        </p:txBody>
      </p:sp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3F02848F-9F4E-4142-8DC1-D4B0B81122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755087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9AC4E22-C1CC-4963-A706-ECFC9D423267}"/>
              </a:ext>
            </a:extLst>
          </p:cNvPr>
          <p:cNvSpPr/>
          <p:nvPr/>
        </p:nvSpPr>
        <p:spPr>
          <a:xfrm>
            <a:off x="-132080" y="-81280"/>
            <a:ext cx="12435840" cy="7632150"/>
          </a:xfrm>
          <a:prstGeom prst="rect">
            <a:avLst/>
          </a:prstGeom>
          <a:solidFill>
            <a:schemeClr val="dk1">
              <a:alpha val="5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F98C16-2D1E-412D-8825-5DE48B5CE455}"/>
              </a:ext>
            </a:extLst>
          </p:cNvPr>
          <p:cNvSpPr txBox="1"/>
          <p:nvPr/>
        </p:nvSpPr>
        <p:spPr>
          <a:xfrm>
            <a:off x="3340273" y="2828835"/>
            <a:ext cx="55114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err="1">
                <a:solidFill>
                  <a:schemeClr val="bg1"/>
                </a:solidFill>
              </a:rPr>
              <a:t>iNPPK</a:t>
            </a:r>
            <a:endParaRPr lang="ru-RU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28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100000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F95101-447A-4011-A380-CFE9F9853FCF}"/>
              </a:ext>
            </a:extLst>
          </p:cNvPr>
          <p:cNvSpPr txBox="1"/>
          <p:nvPr/>
        </p:nvSpPr>
        <p:spPr>
          <a:xfrm>
            <a:off x="3000652" y="2659559"/>
            <a:ext cx="69068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7106773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E1C853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E1C853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86598E2-B801-49B2-836A-E6C3029EE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574" y="636163"/>
            <a:ext cx="2378355" cy="5107905"/>
          </a:xfrm>
          <a:prstGeom prst="round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8371CA0-8F16-49BD-9384-20F30038B4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5152" y="542026"/>
            <a:ext cx="3597648" cy="53720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97A7B8-5CFA-44F5-A87B-9A8BB0EA779B}"/>
              </a:ext>
            </a:extLst>
          </p:cNvPr>
          <p:cNvSpPr txBox="1"/>
          <p:nvPr/>
        </p:nvSpPr>
        <p:spPr>
          <a:xfrm>
            <a:off x="1372609" y="1413063"/>
            <a:ext cx="446024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cs typeface="Times New Roman" panose="02020603050405020304" pitchFamily="18" charset="0"/>
              </a:rPr>
              <a:t>iNPPK</a:t>
            </a:r>
            <a:r>
              <a:rPr lang="en-US" sz="1600" dirty="0">
                <a:cs typeface="Times New Roman" panose="02020603050405020304" pitchFamily="18" charset="0"/>
              </a:rPr>
              <a:t> – </a:t>
            </a:r>
            <a:r>
              <a:rPr lang="ru-RU" sz="1600" dirty="0">
                <a:cs typeface="Times New Roman" panose="02020603050405020304" pitchFamily="18" charset="0"/>
              </a:rPr>
              <a:t>это приложение для студентов, которое помогает не только сформировать комфортное для вас расписание, но и отследить ваше состояние по окончанию дня. Приложение является вашим помощником на момент обучения, оно запомнит ваше предпочитаемое и сформирует рекомендуемое. Во время дистанционного обучения очень важно продуктивно и не энергозатратное выполнять рутинные дела, студент пользующийся </a:t>
            </a:r>
            <a:r>
              <a:rPr lang="en-US" sz="1600" dirty="0" err="1">
                <a:cs typeface="Times New Roman" panose="02020603050405020304" pitchFamily="18" charset="0"/>
              </a:rPr>
              <a:t>iNPPK</a:t>
            </a:r>
            <a:r>
              <a:rPr lang="en-US" sz="1600" dirty="0">
                <a:cs typeface="Times New Roman" panose="02020603050405020304" pitchFamily="18" charset="0"/>
              </a:rPr>
              <a:t> </a:t>
            </a:r>
            <a:r>
              <a:rPr lang="ru-RU" sz="1600" dirty="0">
                <a:cs typeface="Times New Roman" panose="02020603050405020304" pitchFamily="18" charset="0"/>
              </a:rPr>
              <a:t>будет намного эффективнее планировать своё время в течении дня, также он сможет отследить свои наиболее предпочитаемые блюда, популярные события, просмотреть рекомендуемые вакансии, а также прочитать интересные статьи.</a:t>
            </a:r>
          </a:p>
        </p:txBody>
      </p: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DD3EC8A9-00C6-4610-AFB9-43BCE454B542}"/>
              </a:ext>
            </a:extLst>
          </p:cNvPr>
          <p:cNvGrpSpPr/>
          <p:nvPr/>
        </p:nvGrpSpPr>
        <p:grpSpPr>
          <a:xfrm>
            <a:off x="1180213" y="841660"/>
            <a:ext cx="3636636" cy="4603276"/>
            <a:chOff x="1180213" y="806752"/>
            <a:chExt cx="3636636" cy="460327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5DF594-7E05-414A-AE22-A707E3897900}"/>
                </a:ext>
              </a:extLst>
            </p:cNvPr>
            <p:cNvSpPr txBox="1"/>
            <p:nvPr/>
          </p:nvSpPr>
          <p:spPr>
            <a:xfrm>
              <a:off x="1372609" y="806752"/>
              <a:ext cx="3444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/>
                <a:t>Введение</a:t>
              </a:r>
              <a:endParaRPr lang="ru-RU" sz="1600" b="1" dirty="0"/>
            </a:p>
          </p:txBody>
        </p:sp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8257B81D-EBB6-44CF-AB24-959CBFC35AE4}"/>
                </a:ext>
              </a:extLst>
            </p:cNvPr>
            <p:cNvGrpSpPr/>
            <p:nvPr/>
          </p:nvGrpSpPr>
          <p:grpSpPr>
            <a:xfrm>
              <a:off x="1180213" y="1252698"/>
              <a:ext cx="3154327" cy="4157330"/>
              <a:chOff x="1297172" y="1413063"/>
              <a:chExt cx="2835349" cy="4031873"/>
            </a:xfrm>
          </p:grpSpPr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07044871-6F6B-48CC-9EC9-BDEE05E9C10E}"/>
                  </a:ext>
                </a:extLst>
              </p:cNvPr>
              <p:cNvCxnSpPr/>
              <p:nvPr/>
            </p:nvCxnSpPr>
            <p:spPr>
              <a:xfrm>
                <a:off x="1297172" y="1413063"/>
                <a:ext cx="0" cy="4031873"/>
              </a:xfrm>
              <a:prstGeom prst="line">
                <a:avLst/>
              </a:prstGeom>
              <a:ln w="19050">
                <a:solidFill>
                  <a:srgbClr val="E1C85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Прямая соединительная линия 17">
                <a:extLst>
                  <a:ext uri="{FF2B5EF4-FFF2-40B4-BE49-F238E27FC236}">
                    <a16:creationId xmlns:a16="http://schemas.microsoft.com/office/drawing/2014/main" id="{AE3341C6-E08C-4E71-A1F7-E3108976A9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97172" y="1413063"/>
                <a:ext cx="2835349" cy="0"/>
              </a:xfrm>
              <a:prstGeom prst="line">
                <a:avLst/>
              </a:prstGeom>
              <a:ln w="19050">
                <a:solidFill>
                  <a:srgbClr val="E1C85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0458FE3F-61A9-4606-9594-0907D8C8E32B}"/>
              </a:ext>
            </a:extLst>
          </p:cNvPr>
          <p:cNvGrpSpPr/>
          <p:nvPr/>
        </p:nvGrpSpPr>
        <p:grpSpPr>
          <a:xfrm>
            <a:off x="5568468" y="4806781"/>
            <a:ext cx="1426586" cy="1398710"/>
            <a:chOff x="5568468" y="4806781"/>
            <a:chExt cx="1426586" cy="1398710"/>
          </a:xfrm>
          <a:gradFill>
            <a:gsLst>
              <a:gs pos="21000">
                <a:srgbClr val="5C96E0"/>
              </a:gs>
              <a:gs pos="78000">
                <a:srgbClr val="97CE70"/>
              </a:gs>
            </a:gsLst>
            <a:lin ang="5400000" scaled="1"/>
          </a:gradFill>
        </p:grpSpPr>
        <p:sp>
          <p:nvSpPr>
            <p:cNvPr id="2" name="Овал 1">
              <a:extLst>
                <a:ext uri="{FF2B5EF4-FFF2-40B4-BE49-F238E27FC236}">
                  <a16:creationId xmlns:a16="http://schemas.microsoft.com/office/drawing/2014/main" id="{7CB815F1-1CF5-439D-A2F0-5DC9D6B0E1B8}"/>
                </a:ext>
              </a:extLst>
            </p:cNvPr>
            <p:cNvSpPr/>
            <p:nvPr/>
          </p:nvSpPr>
          <p:spPr>
            <a:xfrm>
              <a:off x="6218972" y="4806781"/>
              <a:ext cx="776082" cy="7904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" name="Овал 2">
              <a:extLst>
                <a:ext uri="{FF2B5EF4-FFF2-40B4-BE49-F238E27FC236}">
                  <a16:creationId xmlns:a16="http://schemas.microsoft.com/office/drawing/2014/main" id="{D7EFA140-B1A2-426D-8A9D-C3D672CD723A}"/>
                </a:ext>
              </a:extLst>
            </p:cNvPr>
            <p:cNvSpPr/>
            <p:nvPr/>
          </p:nvSpPr>
          <p:spPr>
            <a:xfrm>
              <a:off x="5568468" y="5115800"/>
              <a:ext cx="1143047" cy="10896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0BB996A-1C80-4B6A-B4E6-677D1B53475E}"/>
              </a:ext>
            </a:extLst>
          </p:cNvPr>
          <p:cNvGrpSpPr/>
          <p:nvPr/>
        </p:nvGrpSpPr>
        <p:grpSpPr>
          <a:xfrm>
            <a:off x="4905727" y="336657"/>
            <a:ext cx="1190273" cy="843557"/>
            <a:chOff x="4905727" y="336657"/>
            <a:chExt cx="1190273" cy="843557"/>
          </a:xfrm>
          <a:gradFill>
            <a:gsLst>
              <a:gs pos="94000">
                <a:srgbClr val="5C96E0"/>
              </a:gs>
              <a:gs pos="10000">
                <a:srgbClr val="97CE70"/>
              </a:gs>
            </a:gsLst>
            <a:lin ang="5400000" scaled="1"/>
          </a:gradFill>
        </p:grpSpPr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9D9EB454-2EC4-40FE-8288-97F7FBCBDF6D}"/>
                </a:ext>
              </a:extLst>
            </p:cNvPr>
            <p:cNvSpPr/>
            <p:nvPr/>
          </p:nvSpPr>
          <p:spPr>
            <a:xfrm>
              <a:off x="5519688" y="485663"/>
              <a:ext cx="576312" cy="6007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4" name="Группа 3">
              <a:extLst>
                <a:ext uri="{FF2B5EF4-FFF2-40B4-BE49-F238E27FC236}">
                  <a16:creationId xmlns:a16="http://schemas.microsoft.com/office/drawing/2014/main" id="{D0DBF04A-B095-4C5D-BAAD-70A2E7B1BF75}"/>
                </a:ext>
              </a:extLst>
            </p:cNvPr>
            <p:cNvGrpSpPr/>
            <p:nvPr/>
          </p:nvGrpSpPr>
          <p:grpSpPr>
            <a:xfrm>
              <a:off x="4905727" y="336657"/>
              <a:ext cx="927122" cy="843557"/>
              <a:chOff x="4905727" y="336657"/>
              <a:chExt cx="927122" cy="843557"/>
            </a:xfrm>
            <a:grpFill/>
          </p:grpSpPr>
          <p:sp>
            <p:nvSpPr>
              <p:cNvPr id="12" name="Овал 11">
                <a:extLst>
                  <a:ext uri="{FF2B5EF4-FFF2-40B4-BE49-F238E27FC236}">
                    <a16:creationId xmlns:a16="http://schemas.microsoft.com/office/drawing/2014/main" id="{1070D37E-8899-439A-9535-473A2DCD0756}"/>
                  </a:ext>
                </a:extLst>
              </p:cNvPr>
              <p:cNvSpPr/>
              <p:nvPr/>
            </p:nvSpPr>
            <p:spPr>
              <a:xfrm>
                <a:off x="5056766" y="389755"/>
                <a:ext cx="776083" cy="7904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0340B001-7B6B-4A44-AF46-A141641455D8}"/>
                  </a:ext>
                </a:extLst>
              </p:cNvPr>
              <p:cNvSpPr/>
              <p:nvPr/>
            </p:nvSpPr>
            <p:spPr>
              <a:xfrm>
                <a:off x="4905727" y="336657"/>
                <a:ext cx="423912" cy="4483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sp>
        <p:nvSpPr>
          <p:cNvPr id="22" name="Овал 21">
            <a:extLst>
              <a:ext uri="{FF2B5EF4-FFF2-40B4-BE49-F238E27FC236}">
                <a16:creationId xmlns:a16="http://schemas.microsoft.com/office/drawing/2014/main" id="{8CBF9D6B-D6FD-4D89-B2E9-B3FEA79FC248}"/>
              </a:ext>
            </a:extLst>
          </p:cNvPr>
          <p:cNvSpPr/>
          <p:nvPr/>
        </p:nvSpPr>
        <p:spPr>
          <a:xfrm>
            <a:off x="10972800" y="5059918"/>
            <a:ext cx="576312" cy="600727"/>
          </a:xfrm>
          <a:prstGeom prst="ellipse">
            <a:avLst/>
          </a:prstGeom>
          <a:gradFill>
            <a:gsLst>
              <a:gs pos="81000">
                <a:srgbClr val="97CE70"/>
              </a:gs>
              <a:gs pos="18000">
                <a:srgbClr val="5C96E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BEA08B1D-30EB-4D5A-83B1-B96A18D43B07}"/>
              </a:ext>
            </a:extLst>
          </p:cNvPr>
          <p:cNvSpPr/>
          <p:nvPr/>
        </p:nvSpPr>
        <p:spPr>
          <a:xfrm>
            <a:off x="512758" y="5660645"/>
            <a:ext cx="423912" cy="4483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905394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B4C4611-F1F9-4E79-9000-05FD15EC5A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0"/>
            <a:ext cx="10083800" cy="6858000"/>
          </a:xfrm>
          <a:prstGeom prst="rect">
            <a:avLst/>
          </a:prstGeom>
        </p:spPr>
      </p:pic>
      <p:pic>
        <p:nvPicPr>
          <p:cNvPr id="4" name="Денис">
            <a:hlinkClick r:id="" action="ppaction://media"/>
            <a:extLst>
              <a:ext uri="{FF2B5EF4-FFF2-40B4-BE49-F238E27FC236}">
                <a16:creationId xmlns:a16="http://schemas.microsoft.com/office/drawing/2014/main" id="{F60C7EFD-F665-486B-99D9-B2C1F35DC6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5040" y="497840"/>
            <a:ext cx="7782560" cy="4876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FCC7FD2A-061B-457C-9878-59CA71F86329}"/>
              </a:ext>
            </a:extLst>
          </p:cNvPr>
          <p:cNvGrpSpPr/>
          <p:nvPr/>
        </p:nvGrpSpPr>
        <p:grpSpPr>
          <a:xfrm>
            <a:off x="446663" y="690879"/>
            <a:ext cx="1031041" cy="934721"/>
            <a:chOff x="5568468" y="4806781"/>
            <a:chExt cx="1426586" cy="1398710"/>
          </a:xfrm>
          <a:gradFill>
            <a:gsLst>
              <a:gs pos="21000">
                <a:srgbClr val="5C96E0"/>
              </a:gs>
              <a:gs pos="78000">
                <a:srgbClr val="97CE70"/>
              </a:gs>
            </a:gsLst>
            <a:lin ang="5400000" scaled="1"/>
          </a:gradFill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33D7BF4D-226E-46C8-8009-81E652374603}"/>
                </a:ext>
              </a:extLst>
            </p:cNvPr>
            <p:cNvSpPr/>
            <p:nvPr/>
          </p:nvSpPr>
          <p:spPr>
            <a:xfrm>
              <a:off x="6218972" y="4806781"/>
              <a:ext cx="776082" cy="7904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772779F2-B817-4AAE-B20A-097BE3ED484C}"/>
                </a:ext>
              </a:extLst>
            </p:cNvPr>
            <p:cNvSpPr/>
            <p:nvPr/>
          </p:nvSpPr>
          <p:spPr>
            <a:xfrm>
              <a:off x="5568468" y="5115800"/>
              <a:ext cx="1143047" cy="10896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67BF7DFE-8ABB-48A4-A838-2CE1429BFE37}"/>
              </a:ext>
            </a:extLst>
          </p:cNvPr>
          <p:cNvGrpSpPr/>
          <p:nvPr/>
        </p:nvGrpSpPr>
        <p:grpSpPr>
          <a:xfrm rot="11448855">
            <a:off x="10555063" y="3984097"/>
            <a:ext cx="1190273" cy="843557"/>
            <a:chOff x="4905727" y="336657"/>
            <a:chExt cx="1190273" cy="843557"/>
          </a:xfrm>
          <a:gradFill>
            <a:gsLst>
              <a:gs pos="94000">
                <a:srgbClr val="5C96E0"/>
              </a:gs>
              <a:gs pos="10000">
                <a:srgbClr val="97CE70"/>
              </a:gs>
            </a:gsLst>
            <a:lin ang="5400000" scaled="1"/>
          </a:gradFill>
        </p:grpSpPr>
        <p:sp>
          <p:nvSpPr>
            <p:cNvPr id="9" name="Овал 8">
              <a:extLst>
                <a:ext uri="{FF2B5EF4-FFF2-40B4-BE49-F238E27FC236}">
                  <a16:creationId xmlns:a16="http://schemas.microsoft.com/office/drawing/2014/main" id="{537A5B57-5D56-41A3-BB3B-7195D2B777E4}"/>
                </a:ext>
              </a:extLst>
            </p:cNvPr>
            <p:cNvSpPr/>
            <p:nvPr/>
          </p:nvSpPr>
          <p:spPr>
            <a:xfrm>
              <a:off x="5519688" y="485663"/>
              <a:ext cx="576312" cy="6007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0" name="Группа 9">
              <a:extLst>
                <a:ext uri="{FF2B5EF4-FFF2-40B4-BE49-F238E27FC236}">
                  <a16:creationId xmlns:a16="http://schemas.microsoft.com/office/drawing/2014/main" id="{AE74BDF3-0F1B-4E0C-BB4D-FAA6CF7147D6}"/>
                </a:ext>
              </a:extLst>
            </p:cNvPr>
            <p:cNvGrpSpPr/>
            <p:nvPr/>
          </p:nvGrpSpPr>
          <p:grpSpPr>
            <a:xfrm>
              <a:off x="4905727" y="336657"/>
              <a:ext cx="927122" cy="843557"/>
              <a:chOff x="4905727" y="336657"/>
              <a:chExt cx="927122" cy="843557"/>
            </a:xfrm>
            <a:grpFill/>
          </p:grpSpPr>
          <p:sp>
            <p:nvSpPr>
              <p:cNvPr id="11" name="Овал 10">
                <a:extLst>
                  <a:ext uri="{FF2B5EF4-FFF2-40B4-BE49-F238E27FC236}">
                    <a16:creationId xmlns:a16="http://schemas.microsoft.com/office/drawing/2014/main" id="{255F1A34-5C64-4EDB-BC8A-146009719CD6}"/>
                  </a:ext>
                </a:extLst>
              </p:cNvPr>
              <p:cNvSpPr/>
              <p:nvPr/>
            </p:nvSpPr>
            <p:spPr>
              <a:xfrm>
                <a:off x="5056766" y="389755"/>
                <a:ext cx="776083" cy="7904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2" name="Овал 11">
                <a:extLst>
                  <a:ext uri="{FF2B5EF4-FFF2-40B4-BE49-F238E27FC236}">
                    <a16:creationId xmlns:a16="http://schemas.microsoft.com/office/drawing/2014/main" id="{5C8458D4-F952-4D34-9B35-36EFE7762E7A}"/>
                  </a:ext>
                </a:extLst>
              </p:cNvPr>
              <p:cNvSpPr/>
              <p:nvPr/>
            </p:nvSpPr>
            <p:spPr>
              <a:xfrm>
                <a:off x="4905727" y="336657"/>
                <a:ext cx="423912" cy="4483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sp>
        <p:nvSpPr>
          <p:cNvPr id="13" name="Овал 12">
            <a:extLst>
              <a:ext uri="{FF2B5EF4-FFF2-40B4-BE49-F238E27FC236}">
                <a16:creationId xmlns:a16="http://schemas.microsoft.com/office/drawing/2014/main" id="{2E05E186-E09F-4D7A-B1F9-C715644BDAC8}"/>
              </a:ext>
            </a:extLst>
          </p:cNvPr>
          <p:cNvSpPr/>
          <p:nvPr/>
        </p:nvSpPr>
        <p:spPr>
          <a:xfrm>
            <a:off x="399359" y="2828273"/>
            <a:ext cx="576312" cy="6007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42175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247DA1-5912-4E10-B033-7FAC7DA6F6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0"/>
            <a:ext cx="10083800" cy="6858000"/>
          </a:xfrm>
          <a:prstGeom prst="rect">
            <a:avLst/>
          </a:prstGeom>
        </p:spPr>
      </p:pic>
      <p:pic>
        <p:nvPicPr>
          <p:cNvPr id="4" name="bandicam 2021-11-09 12-29-08-407">
            <a:hlinkClick r:id="" action="ppaction://media"/>
            <a:extLst>
              <a:ext uri="{FF2B5EF4-FFF2-40B4-BE49-F238E27FC236}">
                <a16:creationId xmlns:a16="http://schemas.microsoft.com/office/drawing/2014/main" id="{F27646B7-609F-4CFA-8452-90EA32E64A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9800" y="533400"/>
            <a:ext cx="7755635" cy="4815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5A98039F-A7DB-4A24-9AA7-B43571F0DECD}"/>
              </a:ext>
            </a:extLst>
          </p:cNvPr>
          <p:cNvSpPr/>
          <p:nvPr/>
        </p:nvSpPr>
        <p:spPr>
          <a:xfrm>
            <a:off x="586127" y="4557536"/>
            <a:ext cx="423912" cy="4483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4576E13-4A29-47EE-9D01-9A56FF936358}"/>
              </a:ext>
            </a:extLst>
          </p:cNvPr>
          <p:cNvSpPr/>
          <p:nvPr/>
        </p:nvSpPr>
        <p:spPr>
          <a:xfrm rot="1916800">
            <a:off x="546781" y="1997693"/>
            <a:ext cx="576312" cy="6007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BF4961A9-4613-4214-97A5-DA3E76FABC1A}"/>
              </a:ext>
            </a:extLst>
          </p:cNvPr>
          <p:cNvSpPr/>
          <p:nvPr/>
        </p:nvSpPr>
        <p:spPr>
          <a:xfrm rot="6139258">
            <a:off x="11367090" y="233036"/>
            <a:ext cx="576312" cy="600727"/>
          </a:xfrm>
          <a:prstGeom prst="ellipse">
            <a:avLst/>
          </a:prstGeom>
          <a:gradFill>
            <a:gsLst>
              <a:gs pos="4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8DB6FB15-721C-4C7D-979B-40CFF1FCC0A4}"/>
              </a:ext>
            </a:extLst>
          </p:cNvPr>
          <p:cNvGrpSpPr/>
          <p:nvPr/>
        </p:nvGrpSpPr>
        <p:grpSpPr>
          <a:xfrm rot="11915416">
            <a:off x="10807244" y="2714666"/>
            <a:ext cx="1042498" cy="1056300"/>
            <a:chOff x="5568468" y="4806781"/>
            <a:chExt cx="1426586" cy="1398710"/>
          </a:xfrm>
          <a:gradFill>
            <a:gsLst>
              <a:gs pos="21000">
                <a:srgbClr val="5C96E0"/>
              </a:gs>
              <a:gs pos="78000">
                <a:srgbClr val="97CE70"/>
              </a:gs>
            </a:gsLst>
            <a:lin ang="5400000" scaled="1"/>
          </a:gradFill>
        </p:grpSpPr>
        <p:sp>
          <p:nvSpPr>
            <p:cNvPr id="10" name="Овал 9">
              <a:extLst>
                <a:ext uri="{FF2B5EF4-FFF2-40B4-BE49-F238E27FC236}">
                  <a16:creationId xmlns:a16="http://schemas.microsoft.com/office/drawing/2014/main" id="{DAE591AE-0529-4E02-A50E-1E64BA9E0ED8}"/>
                </a:ext>
              </a:extLst>
            </p:cNvPr>
            <p:cNvSpPr/>
            <p:nvPr/>
          </p:nvSpPr>
          <p:spPr>
            <a:xfrm>
              <a:off x="6218972" y="4806781"/>
              <a:ext cx="776082" cy="7904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39722305-D8F5-42D8-B05B-8CADD2FB150E}"/>
                </a:ext>
              </a:extLst>
            </p:cNvPr>
            <p:cNvSpPr/>
            <p:nvPr/>
          </p:nvSpPr>
          <p:spPr>
            <a:xfrm>
              <a:off x="5568468" y="5115800"/>
              <a:ext cx="1143047" cy="10896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22825342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97AE55B2-9002-45E1-831E-EF2CE63144C3}"/>
              </a:ext>
            </a:extLst>
          </p:cNvPr>
          <p:cNvSpPr/>
          <p:nvPr/>
        </p:nvSpPr>
        <p:spPr>
          <a:xfrm>
            <a:off x="1709051" y="1921691"/>
            <a:ext cx="950976" cy="923544"/>
          </a:xfrm>
          <a:prstGeom prst="ellipse">
            <a:avLst/>
          </a:prstGeom>
          <a:solidFill>
            <a:srgbClr val="6D7C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060CB0BC-2254-445A-AD37-D667972328B7}"/>
              </a:ext>
            </a:extLst>
          </p:cNvPr>
          <p:cNvSpPr/>
          <p:nvPr/>
        </p:nvSpPr>
        <p:spPr>
          <a:xfrm>
            <a:off x="1719072" y="876154"/>
            <a:ext cx="950976" cy="923544"/>
          </a:xfrm>
          <a:prstGeom prst="ellipse">
            <a:avLst/>
          </a:prstGeom>
          <a:solidFill>
            <a:srgbClr val="5C96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AF20B4BC-5072-42B1-B8E6-D77164642B04}"/>
              </a:ext>
            </a:extLst>
          </p:cNvPr>
          <p:cNvSpPr/>
          <p:nvPr/>
        </p:nvSpPr>
        <p:spPr>
          <a:xfrm>
            <a:off x="1709051" y="2967228"/>
            <a:ext cx="950976" cy="923544"/>
          </a:xfrm>
          <a:prstGeom prst="ellipse">
            <a:avLst/>
          </a:prstGeom>
          <a:solidFill>
            <a:srgbClr val="E1C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FEBC0E70-8239-473B-8DDA-166A7730C18E}"/>
              </a:ext>
            </a:extLst>
          </p:cNvPr>
          <p:cNvSpPr/>
          <p:nvPr/>
        </p:nvSpPr>
        <p:spPr>
          <a:xfrm>
            <a:off x="1719072" y="4012765"/>
            <a:ext cx="950976" cy="923544"/>
          </a:xfrm>
          <a:prstGeom prst="ellipse">
            <a:avLst/>
          </a:prstGeom>
          <a:solidFill>
            <a:srgbClr val="97CE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97D118-E1D3-477F-B169-B9BEF6CB49FC}"/>
              </a:ext>
            </a:extLst>
          </p:cNvPr>
          <p:cNvSpPr txBox="1"/>
          <p:nvPr/>
        </p:nvSpPr>
        <p:spPr>
          <a:xfrm>
            <a:off x="3043825" y="1153260"/>
            <a:ext cx="2943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Стандартные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6EAC06-55FB-4054-BA48-3A8EDCCBCFA3}"/>
              </a:ext>
            </a:extLst>
          </p:cNvPr>
          <p:cNvSpPr txBox="1"/>
          <p:nvPr/>
        </p:nvSpPr>
        <p:spPr>
          <a:xfrm>
            <a:off x="3043825" y="2198797"/>
            <a:ext cx="2154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Названия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281EC9-252A-448D-B2CE-E9C4AD081E06}"/>
              </a:ext>
            </a:extLst>
          </p:cNvPr>
          <p:cNvSpPr txBox="1"/>
          <p:nvPr/>
        </p:nvSpPr>
        <p:spPr>
          <a:xfrm>
            <a:off x="3037562" y="3244334"/>
            <a:ext cx="1954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Дополнительные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D2E305-D5EA-41C2-B7AC-32E384F7C10F}"/>
              </a:ext>
            </a:extLst>
          </p:cNvPr>
          <p:cNvSpPr txBox="1"/>
          <p:nvPr/>
        </p:nvSpPr>
        <p:spPr>
          <a:xfrm>
            <a:off x="3037562" y="4289871"/>
            <a:ext cx="2354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Результат</a:t>
            </a:r>
          </a:p>
        </p:txBody>
      </p: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B72E9902-F7E8-4DA7-A8CE-32033525D0ED}"/>
              </a:ext>
            </a:extLst>
          </p:cNvPr>
          <p:cNvGrpSpPr/>
          <p:nvPr/>
        </p:nvGrpSpPr>
        <p:grpSpPr>
          <a:xfrm>
            <a:off x="5067300" y="0"/>
            <a:ext cx="10083800" cy="6858000"/>
            <a:chOff x="5067300" y="0"/>
            <a:chExt cx="10083800" cy="6858000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9F154B1A-F755-40BF-AD8C-F9F7E3C817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0"/>
              <a:ext cx="10083800" cy="6858000"/>
            </a:xfrm>
            <a:prstGeom prst="rect">
              <a:avLst/>
            </a:prstGeom>
          </p:spPr>
        </p:pic>
        <p:pic>
          <p:nvPicPr>
            <p:cNvPr id="20" name="Рисунок 19">
              <a:extLst>
                <a:ext uri="{FF2B5EF4-FFF2-40B4-BE49-F238E27FC236}">
                  <a16:creationId xmlns:a16="http://schemas.microsoft.com/office/drawing/2014/main" id="{1656A674-BFD4-4C93-976E-32D8BB5A3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28080" y="548640"/>
              <a:ext cx="8083617" cy="487680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8460406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2" grpId="0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07950B-685F-4C43-8B51-C0F515871A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0"/>
            <a:ext cx="10083800" cy="6858000"/>
          </a:xfrm>
          <a:prstGeom prst="rect">
            <a:avLst/>
          </a:prstGeom>
        </p:spPr>
      </p:pic>
      <p:pic>
        <p:nvPicPr>
          <p:cNvPr id="4" name="Черкасов Артем">
            <a:hlinkClick r:id="" action="ppaction://media"/>
            <a:extLst>
              <a:ext uri="{FF2B5EF4-FFF2-40B4-BE49-F238E27FC236}">
                <a16:creationId xmlns:a16="http://schemas.microsoft.com/office/drawing/2014/main" id="{76BD7A76-D887-4C7F-93C2-A0ACA84FC8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4560" y="518160"/>
            <a:ext cx="7773511" cy="48615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Овал 9">
            <a:extLst>
              <a:ext uri="{FF2B5EF4-FFF2-40B4-BE49-F238E27FC236}">
                <a16:creationId xmlns:a16="http://schemas.microsoft.com/office/drawing/2014/main" id="{A0DF1EAF-FDED-45F2-815E-8D50BA0869BE}"/>
              </a:ext>
            </a:extLst>
          </p:cNvPr>
          <p:cNvSpPr/>
          <p:nvPr/>
        </p:nvSpPr>
        <p:spPr>
          <a:xfrm rot="1916800">
            <a:off x="528431" y="2950816"/>
            <a:ext cx="576312" cy="6007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E7928AFA-E664-4AE3-96C8-95F3CAF6ADE0}"/>
              </a:ext>
            </a:extLst>
          </p:cNvPr>
          <p:cNvSpPr/>
          <p:nvPr/>
        </p:nvSpPr>
        <p:spPr>
          <a:xfrm>
            <a:off x="954139" y="1238777"/>
            <a:ext cx="423912" cy="4483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0CAC5CC1-545A-43C6-A6B2-A9AD20955974}"/>
              </a:ext>
            </a:extLst>
          </p:cNvPr>
          <p:cNvSpPr/>
          <p:nvPr/>
        </p:nvSpPr>
        <p:spPr>
          <a:xfrm>
            <a:off x="11251931" y="4931394"/>
            <a:ext cx="320185" cy="334290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DADB43BE-78B0-4B16-A17E-B93A4B8944E5}"/>
              </a:ext>
            </a:extLst>
          </p:cNvPr>
          <p:cNvSpPr/>
          <p:nvPr/>
        </p:nvSpPr>
        <p:spPr>
          <a:xfrm rot="19155975">
            <a:off x="10869609" y="3197071"/>
            <a:ext cx="576312" cy="6007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393350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996DF75D-2747-4394-B594-C23CF50DEE95}"/>
              </a:ext>
            </a:extLst>
          </p:cNvPr>
          <p:cNvGrpSpPr/>
          <p:nvPr/>
        </p:nvGrpSpPr>
        <p:grpSpPr>
          <a:xfrm rot="8268547">
            <a:off x="1114119" y="687978"/>
            <a:ext cx="1525264" cy="1096244"/>
            <a:chOff x="4905727" y="336657"/>
            <a:chExt cx="1190273" cy="843557"/>
          </a:xfrm>
          <a:gradFill>
            <a:gsLst>
              <a:gs pos="94000">
                <a:srgbClr val="5C96E0"/>
              </a:gs>
              <a:gs pos="10000">
                <a:srgbClr val="97CE70"/>
              </a:gs>
            </a:gsLst>
            <a:lin ang="5400000" scaled="1"/>
          </a:gradFill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3BD63F72-EE9E-438F-AFCD-14251D5D1B4F}"/>
                </a:ext>
              </a:extLst>
            </p:cNvPr>
            <p:cNvSpPr/>
            <p:nvPr/>
          </p:nvSpPr>
          <p:spPr>
            <a:xfrm>
              <a:off x="5519688" y="485663"/>
              <a:ext cx="576312" cy="6007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2" name="Группа 11">
              <a:extLst>
                <a:ext uri="{FF2B5EF4-FFF2-40B4-BE49-F238E27FC236}">
                  <a16:creationId xmlns:a16="http://schemas.microsoft.com/office/drawing/2014/main" id="{BBF81248-6194-4463-866C-73C916ED00B6}"/>
                </a:ext>
              </a:extLst>
            </p:cNvPr>
            <p:cNvGrpSpPr/>
            <p:nvPr/>
          </p:nvGrpSpPr>
          <p:grpSpPr>
            <a:xfrm>
              <a:off x="4905727" y="336657"/>
              <a:ext cx="927122" cy="843557"/>
              <a:chOff x="4905727" y="336657"/>
              <a:chExt cx="927122" cy="843557"/>
            </a:xfrm>
            <a:grpFill/>
          </p:grpSpPr>
          <p:sp>
            <p:nvSpPr>
              <p:cNvPr id="13" name="Овал 12">
                <a:extLst>
                  <a:ext uri="{FF2B5EF4-FFF2-40B4-BE49-F238E27FC236}">
                    <a16:creationId xmlns:a16="http://schemas.microsoft.com/office/drawing/2014/main" id="{9E8B8365-9445-4BE5-AB99-2ACC995D6F8B}"/>
                  </a:ext>
                </a:extLst>
              </p:cNvPr>
              <p:cNvSpPr/>
              <p:nvPr/>
            </p:nvSpPr>
            <p:spPr>
              <a:xfrm>
                <a:off x="5056766" y="389755"/>
                <a:ext cx="776083" cy="7904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901E2E49-8314-43FD-A996-6528A9ACB373}"/>
                  </a:ext>
                </a:extLst>
              </p:cNvPr>
              <p:cNvSpPr/>
              <p:nvPr/>
            </p:nvSpPr>
            <p:spPr>
              <a:xfrm>
                <a:off x="4905727" y="336657"/>
                <a:ext cx="423912" cy="4483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B344071E-4088-448A-9C61-E2CFB5A28AE3}"/>
              </a:ext>
            </a:extLst>
          </p:cNvPr>
          <p:cNvGrpSpPr/>
          <p:nvPr/>
        </p:nvGrpSpPr>
        <p:grpSpPr>
          <a:xfrm rot="5104287">
            <a:off x="8956461" y="4163045"/>
            <a:ext cx="1387621" cy="1390976"/>
            <a:chOff x="5568468" y="4806781"/>
            <a:chExt cx="1426586" cy="1398710"/>
          </a:xfrm>
          <a:gradFill>
            <a:gsLst>
              <a:gs pos="21000">
                <a:srgbClr val="5C96E0"/>
              </a:gs>
              <a:gs pos="78000">
                <a:srgbClr val="97CE70"/>
              </a:gs>
            </a:gsLst>
            <a:lin ang="5400000" scaled="1"/>
          </a:gradFill>
        </p:grpSpPr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24CA8C72-672D-470E-90FC-A343F59CF1BA}"/>
                </a:ext>
              </a:extLst>
            </p:cNvPr>
            <p:cNvSpPr/>
            <p:nvPr/>
          </p:nvSpPr>
          <p:spPr>
            <a:xfrm>
              <a:off x="6218972" y="4806781"/>
              <a:ext cx="776082" cy="7904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" name="Овал 8">
              <a:extLst>
                <a:ext uri="{FF2B5EF4-FFF2-40B4-BE49-F238E27FC236}">
                  <a16:creationId xmlns:a16="http://schemas.microsoft.com/office/drawing/2014/main" id="{1F083498-8967-4328-A06B-5789672B8A43}"/>
                </a:ext>
              </a:extLst>
            </p:cNvPr>
            <p:cNvSpPr/>
            <p:nvPr/>
          </p:nvSpPr>
          <p:spPr>
            <a:xfrm>
              <a:off x="5568468" y="5115800"/>
              <a:ext cx="1143047" cy="10896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6CD16F0-D54E-4085-82ED-86FC9A2251CF}"/>
              </a:ext>
            </a:extLst>
          </p:cNvPr>
          <p:cNvSpPr txBox="1"/>
          <p:nvPr/>
        </p:nvSpPr>
        <p:spPr>
          <a:xfrm>
            <a:off x="2016146" y="1050460"/>
            <a:ext cx="365395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Второе бета-тестирование наше приложение прошло во время дистанционного обучения в период с 8 по 12 ноября 2021 года</a:t>
            </a:r>
            <a:r>
              <a:rPr lang="ru-RU" sz="2000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4B36AA-E251-4D2E-8D08-1F1697E5867D}"/>
              </a:ext>
            </a:extLst>
          </p:cNvPr>
          <p:cNvSpPr txBox="1"/>
          <p:nvPr/>
        </p:nvSpPr>
        <p:spPr>
          <a:xfrm>
            <a:off x="5941685" y="3373047"/>
            <a:ext cx="40545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 это время ей воспользовалось 37 человек, было получено около 30 отзывов и предложений, по результатам которых было внесено более 20 правок и исправлений, в среднем приложение использовалось 22 раза в день.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3772AC5C-AF3D-4843-8BBD-CB45A5FB3157}"/>
              </a:ext>
            </a:extLst>
          </p:cNvPr>
          <p:cNvSpPr/>
          <p:nvPr/>
        </p:nvSpPr>
        <p:spPr>
          <a:xfrm>
            <a:off x="981476" y="5258873"/>
            <a:ext cx="423912" cy="4483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46E0F6D4-5900-4C67-86FD-56895AE3A5B8}"/>
              </a:ext>
            </a:extLst>
          </p:cNvPr>
          <p:cNvSpPr/>
          <p:nvPr/>
        </p:nvSpPr>
        <p:spPr>
          <a:xfrm rot="11225722">
            <a:off x="10252166" y="1408389"/>
            <a:ext cx="426694" cy="44375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B6B7FD85-5639-4AC2-89B3-EEB2983E8F9F}"/>
              </a:ext>
            </a:extLst>
          </p:cNvPr>
          <p:cNvSpPr/>
          <p:nvPr/>
        </p:nvSpPr>
        <p:spPr>
          <a:xfrm rot="694674">
            <a:off x="9120527" y="564117"/>
            <a:ext cx="305413" cy="319803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368F4577-D335-4518-ABF4-108DD13B85EC}"/>
              </a:ext>
            </a:extLst>
          </p:cNvPr>
          <p:cNvSpPr/>
          <p:nvPr/>
        </p:nvSpPr>
        <p:spPr>
          <a:xfrm rot="9422458">
            <a:off x="2198912" y="4212142"/>
            <a:ext cx="672201" cy="6690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42F0BCC6-A070-49B8-B061-29EEB6FC25CE}"/>
              </a:ext>
            </a:extLst>
          </p:cNvPr>
          <p:cNvGrpSpPr/>
          <p:nvPr/>
        </p:nvGrpSpPr>
        <p:grpSpPr>
          <a:xfrm rot="427223">
            <a:off x="3421488" y="1994174"/>
            <a:ext cx="3069233" cy="2109275"/>
            <a:chOff x="3411571" y="1790700"/>
            <a:chExt cx="2861879" cy="1919629"/>
          </a:xfrm>
        </p:grpSpPr>
        <p:sp>
          <p:nvSpPr>
            <p:cNvPr id="26" name="Дуга 25">
              <a:extLst>
                <a:ext uri="{FF2B5EF4-FFF2-40B4-BE49-F238E27FC236}">
                  <a16:creationId xmlns:a16="http://schemas.microsoft.com/office/drawing/2014/main" id="{0D209DEF-79EA-4ECA-AA72-8C2651495863}"/>
                </a:ext>
              </a:extLst>
            </p:cNvPr>
            <p:cNvSpPr/>
            <p:nvPr/>
          </p:nvSpPr>
          <p:spPr>
            <a:xfrm rot="12019782">
              <a:off x="3411571" y="1790700"/>
              <a:ext cx="2861879" cy="1765278"/>
            </a:xfrm>
            <a:prstGeom prst="arc">
              <a:avLst>
                <a:gd name="adj1" fmla="val 14048646"/>
                <a:gd name="adj2" fmla="val 20661078"/>
              </a:avLst>
            </a:prstGeom>
            <a:ln w="22225">
              <a:solidFill>
                <a:srgbClr val="E1C85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Равнобедренный треугольник 26">
              <a:extLst>
                <a:ext uri="{FF2B5EF4-FFF2-40B4-BE49-F238E27FC236}">
                  <a16:creationId xmlns:a16="http://schemas.microsoft.com/office/drawing/2014/main" id="{9C34E4D8-2B4B-4B6F-8B2B-37E10F493CFD}"/>
                </a:ext>
              </a:extLst>
            </p:cNvPr>
            <p:cNvSpPr/>
            <p:nvPr/>
          </p:nvSpPr>
          <p:spPr>
            <a:xfrm rot="5400000">
              <a:off x="5081568" y="3539035"/>
              <a:ext cx="165971" cy="176617"/>
            </a:xfrm>
            <a:prstGeom prst="triangle">
              <a:avLst/>
            </a:prstGeom>
            <a:solidFill>
              <a:srgbClr val="E1C8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5277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4F83FB-4335-4910-8786-6745D8A0B294}"/>
              </a:ext>
            </a:extLst>
          </p:cNvPr>
          <p:cNvSpPr txBox="1"/>
          <p:nvPr/>
        </p:nvSpPr>
        <p:spPr>
          <a:xfrm>
            <a:off x="4344088" y="321005"/>
            <a:ext cx="2789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Краткая статистика </a:t>
            </a:r>
          </a:p>
        </p:txBody>
      </p:sp>
      <p:graphicFrame>
        <p:nvGraphicFramePr>
          <p:cNvPr id="12" name="Диаграмма 11">
            <a:extLst>
              <a:ext uri="{FF2B5EF4-FFF2-40B4-BE49-F238E27FC236}">
                <a16:creationId xmlns:a16="http://schemas.microsoft.com/office/drawing/2014/main" id="{A4938D1D-2C73-4C8B-B244-D7F63CB61F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7040775"/>
              </p:ext>
            </p:extLst>
          </p:nvPr>
        </p:nvGraphicFramePr>
        <p:xfrm>
          <a:off x="722423" y="1736689"/>
          <a:ext cx="5016224" cy="3889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Диаграмма 12">
            <a:extLst>
              <a:ext uri="{FF2B5EF4-FFF2-40B4-BE49-F238E27FC236}">
                <a16:creationId xmlns:a16="http://schemas.microsoft.com/office/drawing/2014/main" id="{1A10137D-EE0A-4C66-9B2E-0452D35EE8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4639576"/>
              </p:ext>
            </p:extLst>
          </p:nvPr>
        </p:nvGraphicFramePr>
        <p:xfrm>
          <a:off x="6362635" y="1736688"/>
          <a:ext cx="5016224" cy="3889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131458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  <p:bldGraphic spid="1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>
            <a:extLst>
              <a:ext uri="{FF2B5EF4-FFF2-40B4-BE49-F238E27FC236}">
                <a16:creationId xmlns:a16="http://schemas.microsoft.com/office/drawing/2014/main" id="{4D833A33-7331-4B4C-B3A8-32870B7FA233}"/>
              </a:ext>
            </a:extLst>
          </p:cNvPr>
          <p:cNvSpPr/>
          <p:nvPr/>
        </p:nvSpPr>
        <p:spPr>
          <a:xfrm rot="10518376">
            <a:off x="10333274" y="572853"/>
            <a:ext cx="672201" cy="669027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DC26670E-509D-441B-81E0-8474B76953E9}"/>
              </a:ext>
            </a:extLst>
          </p:cNvPr>
          <p:cNvSpPr/>
          <p:nvPr/>
        </p:nvSpPr>
        <p:spPr>
          <a:xfrm rot="19155975">
            <a:off x="1623409" y="4987244"/>
            <a:ext cx="478109" cy="486384"/>
          </a:xfrm>
          <a:prstGeom prst="ellipse">
            <a:avLst/>
          </a:prstGeom>
          <a:gradFill>
            <a:gsLst>
              <a:gs pos="13000">
                <a:srgbClr val="5C96E0"/>
              </a:gs>
              <a:gs pos="83000">
                <a:srgbClr val="97CE7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94BC60C9-6FCC-44C7-811D-8EAB43C9A4CD}"/>
              </a:ext>
            </a:extLst>
          </p:cNvPr>
          <p:cNvGrpSpPr/>
          <p:nvPr/>
        </p:nvGrpSpPr>
        <p:grpSpPr>
          <a:xfrm rot="8268547">
            <a:off x="1611269" y="937861"/>
            <a:ext cx="1525264" cy="1096244"/>
            <a:chOff x="4905727" y="336657"/>
            <a:chExt cx="1190273" cy="843557"/>
          </a:xfrm>
          <a:gradFill>
            <a:gsLst>
              <a:gs pos="94000">
                <a:srgbClr val="5C96E0"/>
              </a:gs>
              <a:gs pos="10000">
                <a:srgbClr val="97CE70"/>
              </a:gs>
            </a:gsLst>
            <a:lin ang="5400000" scaled="1"/>
          </a:gradFill>
        </p:grpSpPr>
        <p:sp>
          <p:nvSpPr>
            <p:cNvPr id="10" name="Овал 9">
              <a:extLst>
                <a:ext uri="{FF2B5EF4-FFF2-40B4-BE49-F238E27FC236}">
                  <a16:creationId xmlns:a16="http://schemas.microsoft.com/office/drawing/2014/main" id="{1340F2C5-1051-4036-918E-BCF49E7F37C0}"/>
                </a:ext>
              </a:extLst>
            </p:cNvPr>
            <p:cNvSpPr/>
            <p:nvPr/>
          </p:nvSpPr>
          <p:spPr>
            <a:xfrm>
              <a:off x="5519688" y="485663"/>
              <a:ext cx="576312" cy="6007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1349CFF8-D2D7-4CC5-8F25-1F4B9A7E6D45}"/>
                </a:ext>
              </a:extLst>
            </p:cNvPr>
            <p:cNvGrpSpPr/>
            <p:nvPr/>
          </p:nvGrpSpPr>
          <p:grpSpPr>
            <a:xfrm>
              <a:off x="4905727" y="336657"/>
              <a:ext cx="927122" cy="843557"/>
              <a:chOff x="4905727" y="336657"/>
              <a:chExt cx="927122" cy="843557"/>
            </a:xfrm>
            <a:grpFill/>
          </p:grpSpPr>
          <p:sp>
            <p:nvSpPr>
              <p:cNvPr id="12" name="Овал 11">
                <a:extLst>
                  <a:ext uri="{FF2B5EF4-FFF2-40B4-BE49-F238E27FC236}">
                    <a16:creationId xmlns:a16="http://schemas.microsoft.com/office/drawing/2014/main" id="{B05DB5A2-0E4F-4B44-921C-47E050E70891}"/>
                  </a:ext>
                </a:extLst>
              </p:cNvPr>
              <p:cNvSpPr/>
              <p:nvPr/>
            </p:nvSpPr>
            <p:spPr>
              <a:xfrm>
                <a:off x="5056766" y="389755"/>
                <a:ext cx="776083" cy="7904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3" name="Овал 12">
                <a:extLst>
                  <a:ext uri="{FF2B5EF4-FFF2-40B4-BE49-F238E27FC236}">
                    <a16:creationId xmlns:a16="http://schemas.microsoft.com/office/drawing/2014/main" id="{BA423C0A-AB7D-4938-989F-4E36CE70C37E}"/>
                  </a:ext>
                </a:extLst>
              </p:cNvPr>
              <p:cNvSpPr/>
              <p:nvPr/>
            </p:nvSpPr>
            <p:spPr>
              <a:xfrm>
                <a:off x="4905727" y="336657"/>
                <a:ext cx="423912" cy="4483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CFDDE727-A8CE-408A-A56E-380D67F0CA43}"/>
              </a:ext>
            </a:extLst>
          </p:cNvPr>
          <p:cNvGrpSpPr/>
          <p:nvPr/>
        </p:nvGrpSpPr>
        <p:grpSpPr>
          <a:xfrm rot="5104287">
            <a:off x="7794048" y="3382060"/>
            <a:ext cx="1387621" cy="1390976"/>
            <a:chOff x="5568468" y="4806781"/>
            <a:chExt cx="1426586" cy="1398710"/>
          </a:xfrm>
          <a:gradFill>
            <a:gsLst>
              <a:gs pos="21000">
                <a:srgbClr val="5C96E0"/>
              </a:gs>
              <a:gs pos="78000">
                <a:srgbClr val="97CE70"/>
              </a:gs>
            </a:gsLst>
            <a:lin ang="5400000" scaled="1"/>
          </a:gradFill>
        </p:grpSpPr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FBB02E39-46F7-40F8-A63B-9D80CBC932EB}"/>
                </a:ext>
              </a:extLst>
            </p:cNvPr>
            <p:cNvSpPr/>
            <p:nvPr/>
          </p:nvSpPr>
          <p:spPr>
            <a:xfrm>
              <a:off x="6218972" y="4806781"/>
              <a:ext cx="776082" cy="7904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A8FF7B0C-502A-40E7-8E1D-14850F678F8E}"/>
                </a:ext>
              </a:extLst>
            </p:cNvPr>
            <p:cNvSpPr/>
            <p:nvPr/>
          </p:nvSpPr>
          <p:spPr>
            <a:xfrm>
              <a:off x="5568468" y="5115800"/>
              <a:ext cx="1143047" cy="10896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2A68292-B29D-47C7-AB8C-6A69069968AE}"/>
              </a:ext>
            </a:extLst>
          </p:cNvPr>
          <p:cNvSpPr txBox="1"/>
          <p:nvPr/>
        </p:nvSpPr>
        <p:spPr>
          <a:xfrm>
            <a:off x="4344088" y="321005"/>
            <a:ext cx="2789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2400" b="1" dirty="0"/>
          </a:p>
        </p:txBody>
      </p:sp>
      <p:sp>
        <p:nvSpPr>
          <p:cNvPr id="3" name="TextBox 1">
            <a:extLst>
              <a:ext uri="{FF2B5EF4-FFF2-40B4-BE49-F238E27FC236}">
                <a16:creationId xmlns:a16="http://schemas.microsoft.com/office/drawing/2014/main" id="{6C4F83FB-4335-4910-8786-6745D8A0B294}"/>
              </a:ext>
            </a:extLst>
          </p:cNvPr>
          <p:cNvSpPr txBox="1"/>
          <p:nvPr/>
        </p:nvSpPr>
        <p:spPr>
          <a:xfrm>
            <a:off x="4701441" y="321004"/>
            <a:ext cx="2789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400" b="1" dirty="0"/>
              <a:t>Перспективы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9C308E-6A04-4EA6-B9F9-A2A651C5AA6B}"/>
              </a:ext>
            </a:extLst>
          </p:cNvPr>
          <p:cNvSpPr txBox="1"/>
          <p:nvPr/>
        </p:nvSpPr>
        <p:spPr>
          <a:xfrm>
            <a:off x="2254928" y="1660124"/>
            <a:ext cx="6747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Использование продвинутых алгоритмов для анализа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36E7ED-ADD2-48AE-B8B2-F8CEC675288C}"/>
              </a:ext>
            </a:extLst>
          </p:cNvPr>
          <p:cNvSpPr txBox="1"/>
          <p:nvPr/>
        </p:nvSpPr>
        <p:spPr>
          <a:xfrm>
            <a:off x="2254927" y="2371818"/>
            <a:ext cx="6747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Музыкальный дневник и вкладка здоровье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EDE3BC-C4F5-4859-B903-D65006F9BB04}"/>
              </a:ext>
            </a:extLst>
          </p:cNvPr>
          <p:cNvSpPr txBox="1"/>
          <p:nvPr/>
        </p:nvSpPr>
        <p:spPr>
          <a:xfrm>
            <a:off x="2254927" y="3083512"/>
            <a:ext cx="6747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Выбор диет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DE3A4C-F6A7-4F44-851C-84CFFB809155}"/>
              </a:ext>
            </a:extLst>
          </p:cNvPr>
          <p:cNvSpPr txBox="1"/>
          <p:nvPr/>
        </p:nvSpPr>
        <p:spPr>
          <a:xfrm>
            <a:off x="2254926" y="3795206"/>
            <a:ext cx="6747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Вкладка обучение и тестирование по учебным предметам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553EC6-2DD6-4B64-815B-746A88D0CBC4}"/>
              </a:ext>
            </a:extLst>
          </p:cNvPr>
          <p:cNvSpPr txBox="1"/>
          <p:nvPr/>
        </p:nvSpPr>
        <p:spPr>
          <a:xfrm>
            <a:off x="2254925" y="4512821"/>
            <a:ext cx="6747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Интеграция со «</a:t>
            </a:r>
            <a:r>
              <a:rPr lang="ru-RU" dirty="0" err="1"/>
              <a:t>Сферум</a:t>
            </a:r>
            <a:r>
              <a:rPr lang="ru-RU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616572955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</TotalTime>
  <Words>195</Words>
  <Application>Microsoft Office PowerPoint</Application>
  <PresentationFormat>Широкоэкранный</PresentationFormat>
  <Paragraphs>19</Paragraphs>
  <Slides>10</Slides>
  <Notes>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Elizabeth Belchenko</dc:creator>
  <cp:lastModifiedBy>User</cp:lastModifiedBy>
  <cp:revision>13</cp:revision>
  <dcterms:created xsi:type="dcterms:W3CDTF">2021-11-10T07:09:03Z</dcterms:created>
  <dcterms:modified xsi:type="dcterms:W3CDTF">2021-11-11T09:46:53Z</dcterms:modified>
</cp:coreProperties>
</file>

<file path=docProps/thumbnail.jpeg>
</file>